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30.png" ContentType="image/png"/>
  <Override PartName="/ppt/media/image28.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2.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62.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3760" cy="685260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606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E03A0C6-3AEE-4E09-BAE5-C97CF9E8A320}"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10600" cy="36396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4600" cy="564480"/>
          </a:xfrm>
          <a:prstGeom prst="rect">
            <a:avLst/>
          </a:prstGeom>
          <a:ln>
            <a:noFill/>
          </a:ln>
        </p:spPr>
      </p:pic>
      <p:pic>
        <p:nvPicPr>
          <p:cNvPr id="4" name="Grafik 2" descr=""/>
          <p:cNvPicPr/>
          <p:nvPr/>
        </p:nvPicPr>
        <p:blipFill>
          <a:blip r:embed="rId3"/>
          <a:stretch/>
        </p:blipFill>
        <p:spPr>
          <a:xfrm>
            <a:off x="7430400" y="134640"/>
            <a:ext cx="3700440" cy="516600"/>
          </a:xfrm>
          <a:prstGeom prst="rect">
            <a:avLst/>
          </a:prstGeom>
          <a:ln>
            <a:noFill/>
          </a:ln>
        </p:spPr>
      </p:pic>
      <p:sp>
        <p:nvSpPr>
          <p:cNvPr id="5" name="CustomShape 4"/>
          <p:cNvSpPr/>
          <p:nvPr/>
        </p:nvSpPr>
        <p:spPr>
          <a:xfrm>
            <a:off x="912240" y="1268280"/>
            <a:ext cx="9210600" cy="363960"/>
          </a:xfrm>
          <a:prstGeom prst="rect">
            <a:avLst/>
          </a:prstGeom>
          <a:noFill/>
          <a:ln>
            <a:noFill/>
          </a:ln>
        </p:spPr>
        <p:style>
          <a:lnRef idx="0"/>
          <a:fillRef idx="0"/>
          <a:effectRef idx="0"/>
          <a:fontRef idx="minor"/>
        </p:style>
      </p:sp>
      <p:sp>
        <p:nvSpPr>
          <p:cNvPr id="6" name="CustomShape 5"/>
          <p:cNvSpPr/>
          <p:nvPr/>
        </p:nvSpPr>
        <p:spPr>
          <a:xfrm>
            <a:off x="11444760" y="0"/>
            <a:ext cx="743760" cy="6852600"/>
          </a:xfrm>
          <a:prstGeom prst="rect">
            <a:avLst/>
          </a:prstGeom>
          <a:solidFill>
            <a:srgbClr val="000000">
              <a:alpha val="10000"/>
            </a:srgbClr>
          </a:solidFill>
          <a:ln>
            <a:noFill/>
          </a:ln>
        </p:spPr>
        <p:style>
          <a:lnRef idx="0"/>
          <a:fillRef idx="0"/>
          <a:effectRef idx="0"/>
          <a:fontRef idx="minor"/>
        </p:style>
      </p:sp>
      <p:sp>
        <p:nvSpPr>
          <p:cNvPr id="7"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CustomShape 1"/>
          <p:cNvSpPr/>
          <p:nvPr/>
        </p:nvSpPr>
        <p:spPr>
          <a:xfrm>
            <a:off x="11444760" y="0"/>
            <a:ext cx="743760" cy="6852600"/>
          </a:xfrm>
          <a:prstGeom prst="rect">
            <a:avLst/>
          </a:prstGeom>
          <a:solidFill>
            <a:srgbClr val="000000">
              <a:alpha val="10000"/>
            </a:srgbClr>
          </a:solidFill>
          <a:ln>
            <a:noFill/>
          </a:ln>
        </p:spPr>
        <p:style>
          <a:lnRef idx="0"/>
          <a:fillRef idx="0"/>
          <a:effectRef idx="0"/>
          <a:fontRef idx="minor"/>
        </p:style>
      </p:sp>
      <p:sp>
        <p:nvSpPr>
          <p:cNvPr id="46" name="CustomShape 2"/>
          <p:cNvSpPr/>
          <p:nvPr/>
        </p:nvSpPr>
        <p:spPr>
          <a:xfrm>
            <a:off x="11438640" y="6453360"/>
            <a:ext cx="7606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3C023E4-8E8C-4B43-BF79-192BEDD8BCD9}"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7" name="CustomShape 3"/>
          <p:cNvSpPr/>
          <p:nvPr/>
        </p:nvSpPr>
        <p:spPr>
          <a:xfrm>
            <a:off x="912240" y="1268280"/>
            <a:ext cx="9210600" cy="363960"/>
          </a:xfrm>
          <a:prstGeom prst="rect">
            <a:avLst/>
          </a:prstGeom>
          <a:noFill/>
          <a:ln>
            <a:noFill/>
          </a:ln>
        </p:spPr>
        <p:style>
          <a:lnRef idx="0"/>
          <a:fillRef idx="0"/>
          <a:effectRef idx="0"/>
          <a:fontRef idx="minor"/>
        </p:style>
      </p:sp>
      <p:pic>
        <p:nvPicPr>
          <p:cNvPr id="48" name="Picture 19" descr="Logo_TUC_de_RGB"/>
          <p:cNvPicPr/>
          <p:nvPr/>
        </p:nvPicPr>
        <p:blipFill>
          <a:blip r:embed="rId2"/>
          <a:stretch/>
        </p:blipFill>
        <p:spPr>
          <a:xfrm>
            <a:off x="0" y="0"/>
            <a:ext cx="3054600" cy="564480"/>
          </a:xfrm>
          <a:prstGeom prst="rect">
            <a:avLst/>
          </a:prstGeom>
          <a:ln>
            <a:noFill/>
          </a:ln>
        </p:spPr>
      </p:pic>
      <p:pic>
        <p:nvPicPr>
          <p:cNvPr id="49" name="Grafik 2" descr=""/>
          <p:cNvPicPr/>
          <p:nvPr/>
        </p:nvPicPr>
        <p:blipFill>
          <a:blip r:embed="rId3"/>
          <a:stretch/>
        </p:blipFill>
        <p:spPr>
          <a:xfrm>
            <a:off x="7430400" y="134640"/>
            <a:ext cx="3700440" cy="516600"/>
          </a:xfrm>
          <a:prstGeom prst="rect">
            <a:avLst/>
          </a:prstGeom>
          <a:ln>
            <a:noFill/>
          </a:ln>
        </p:spPr>
      </p:pic>
      <p:sp>
        <p:nvSpPr>
          <p:cNvPr id="50" name="CustomShape 4"/>
          <p:cNvSpPr/>
          <p:nvPr/>
        </p:nvSpPr>
        <p:spPr>
          <a:xfrm>
            <a:off x="11444760" y="0"/>
            <a:ext cx="743760" cy="6852600"/>
          </a:xfrm>
          <a:prstGeom prst="rect">
            <a:avLst/>
          </a:prstGeom>
          <a:solidFill>
            <a:srgbClr val="000000">
              <a:alpha val="10000"/>
            </a:srgbClr>
          </a:solidFill>
          <a:ln>
            <a:noFill/>
          </a:ln>
        </p:spPr>
        <p:style>
          <a:lnRef idx="0"/>
          <a:fillRef idx="0"/>
          <a:effectRef idx="0"/>
          <a:fontRef idx="minor"/>
        </p:style>
      </p:sp>
      <p:sp>
        <p:nvSpPr>
          <p:cNvPr id="51" name="CustomShape 5"/>
          <p:cNvSpPr/>
          <p:nvPr/>
        </p:nvSpPr>
        <p:spPr>
          <a:xfrm>
            <a:off x="11438640" y="6453360"/>
            <a:ext cx="7606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135FEB2-D4A8-426D-85B3-AB137D49A74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2"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3"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CustomShape 1"/>
          <p:cNvSpPr/>
          <p:nvPr/>
        </p:nvSpPr>
        <p:spPr>
          <a:xfrm>
            <a:off x="11444760" y="0"/>
            <a:ext cx="743760" cy="6852600"/>
          </a:xfrm>
          <a:prstGeom prst="rect">
            <a:avLst/>
          </a:prstGeom>
          <a:solidFill>
            <a:srgbClr val="000000">
              <a:alpha val="10000"/>
            </a:srgbClr>
          </a:solidFill>
          <a:ln>
            <a:noFill/>
          </a:ln>
        </p:spPr>
        <p:style>
          <a:lnRef idx="0"/>
          <a:fillRef idx="0"/>
          <a:effectRef idx="0"/>
          <a:fontRef idx="minor"/>
        </p:style>
      </p:sp>
      <p:sp>
        <p:nvSpPr>
          <p:cNvPr id="91" name="CustomShape 2"/>
          <p:cNvSpPr/>
          <p:nvPr/>
        </p:nvSpPr>
        <p:spPr>
          <a:xfrm>
            <a:off x="11438640" y="6453360"/>
            <a:ext cx="7606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D15CED18-3040-41B9-A67E-5B8C2240ACC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2" name="CustomShape 3"/>
          <p:cNvSpPr/>
          <p:nvPr/>
        </p:nvSpPr>
        <p:spPr>
          <a:xfrm>
            <a:off x="912240" y="1268280"/>
            <a:ext cx="9210600" cy="363960"/>
          </a:xfrm>
          <a:prstGeom prst="rect">
            <a:avLst/>
          </a:prstGeom>
          <a:noFill/>
          <a:ln>
            <a:noFill/>
          </a:ln>
        </p:spPr>
        <p:style>
          <a:lnRef idx="0"/>
          <a:fillRef idx="0"/>
          <a:effectRef idx="0"/>
          <a:fontRef idx="minor"/>
        </p:style>
      </p:sp>
      <p:pic>
        <p:nvPicPr>
          <p:cNvPr id="93" name="Picture 19" descr="Logo_TUC_de_RGB"/>
          <p:cNvPicPr/>
          <p:nvPr/>
        </p:nvPicPr>
        <p:blipFill>
          <a:blip r:embed="rId2"/>
          <a:stretch/>
        </p:blipFill>
        <p:spPr>
          <a:xfrm>
            <a:off x="0" y="0"/>
            <a:ext cx="3054600" cy="564480"/>
          </a:xfrm>
          <a:prstGeom prst="rect">
            <a:avLst/>
          </a:prstGeom>
          <a:ln>
            <a:noFill/>
          </a:ln>
        </p:spPr>
      </p:pic>
      <p:pic>
        <p:nvPicPr>
          <p:cNvPr id="94" name="Grafik 2" descr=""/>
          <p:cNvPicPr/>
          <p:nvPr/>
        </p:nvPicPr>
        <p:blipFill>
          <a:blip r:embed="rId3"/>
          <a:stretch/>
        </p:blipFill>
        <p:spPr>
          <a:xfrm>
            <a:off x="7430400" y="134640"/>
            <a:ext cx="3700440" cy="516600"/>
          </a:xfrm>
          <a:prstGeom prst="rect">
            <a:avLst/>
          </a:prstGeom>
          <a:ln>
            <a:noFill/>
          </a:ln>
        </p:spPr>
      </p:pic>
      <p:sp>
        <p:nvSpPr>
          <p:cNvPr id="95" name="CustomShape 4"/>
          <p:cNvSpPr/>
          <p:nvPr/>
        </p:nvSpPr>
        <p:spPr>
          <a:xfrm>
            <a:off x="11444760" y="0"/>
            <a:ext cx="743760" cy="6852600"/>
          </a:xfrm>
          <a:prstGeom prst="rect">
            <a:avLst/>
          </a:prstGeom>
          <a:solidFill>
            <a:srgbClr val="000000">
              <a:alpha val="10000"/>
            </a:srgbClr>
          </a:solidFill>
          <a:ln>
            <a:noFill/>
          </a:ln>
        </p:spPr>
        <p:style>
          <a:lnRef idx="0"/>
          <a:fillRef idx="0"/>
          <a:effectRef idx="0"/>
          <a:fontRef idx="minor"/>
        </p:style>
      </p:sp>
      <p:sp>
        <p:nvSpPr>
          <p:cNvPr id="96" name="CustomShape 5"/>
          <p:cNvSpPr/>
          <p:nvPr/>
        </p:nvSpPr>
        <p:spPr>
          <a:xfrm>
            <a:off x="11438640" y="6453360"/>
            <a:ext cx="7606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BE43275-D6ED-482D-8014-352E0BAE63F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7"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8"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5" name="CustomShape 1"/>
          <p:cNvSpPr/>
          <p:nvPr/>
        </p:nvSpPr>
        <p:spPr>
          <a:xfrm>
            <a:off x="11444760" y="0"/>
            <a:ext cx="743760" cy="6852600"/>
          </a:xfrm>
          <a:prstGeom prst="rect">
            <a:avLst/>
          </a:prstGeom>
          <a:solidFill>
            <a:srgbClr val="000000">
              <a:alpha val="10000"/>
            </a:srgbClr>
          </a:solidFill>
          <a:ln>
            <a:noFill/>
          </a:ln>
        </p:spPr>
        <p:style>
          <a:lnRef idx="0"/>
          <a:fillRef idx="0"/>
          <a:effectRef idx="0"/>
          <a:fontRef idx="minor"/>
        </p:style>
      </p:sp>
      <p:sp>
        <p:nvSpPr>
          <p:cNvPr id="136" name="CustomShape 2"/>
          <p:cNvSpPr/>
          <p:nvPr/>
        </p:nvSpPr>
        <p:spPr>
          <a:xfrm>
            <a:off x="11438640" y="6453360"/>
            <a:ext cx="7606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7DCDC32D-A247-4277-9DB2-06E01496EDC8}"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7" name="CustomShape 3"/>
          <p:cNvSpPr/>
          <p:nvPr/>
        </p:nvSpPr>
        <p:spPr>
          <a:xfrm>
            <a:off x="912240" y="1268280"/>
            <a:ext cx="9210600" cy="363960"/>
          </a:xfrm>
          <a:prstGeom prst="rect">
            <a:avLst/>
          </a:prstGeom>
          <a:noFill/>
          <a:ln>
            <a:noFill/>
          </a:ln>
        </p:spPr>
        <p:style>
          <a:lnRef idx="0"/>
          <a:fillRef idx="0"/>
          <a:effectRef idx="0"/>
          <a:fontRef idx="minor"/>
        </p:style>
      </p:sp>
      <p:pic>
        <p:nvPicPr>
          <p:cNvPr id="138" name="Picture 19" descr="Logo_TUC_de_RGB"/>
          <p:cNvPicPr/>
          <p:nvPr/>
        </p:nvPicPr>
        <p:blipFill>
          <a:blip r:embed="rId2"/>
          <a:stretch/>
        </p:blipFill>
        <p:spPr>
          <a:xfrm>
            <a:off x="0" y="0"/>
            <a:ext cx="3054600" cy="564480"/>
          </a:xfrm>
          <a:prstGeom prst="rect">
            <a:avLst/>
          </a:prstGeom>
          <a:ln>
            <a:noFill/>
          </a:ln>
        </p:spPr>
      </p:pic>
      <p:pic>
        <p:nvPicPr>
          <p:cNvPr id="139" name="Grafik 2" descr=""/>
          <p:cNvPicPr/>
          <p:nvPr/>
        </p:nvPicPr>
        <p:blipFill>
          <a:blip r:embed="rId3"/>
          <a:stretch/>
        </p:blipFill>
        <p:spPr>
          <a:xfrm>
            <a:off x="7430400" y="134640"/>
            <a:ext cx="3700440" cy="516600"/>
          </a:xfrm>
          <a:prstGeom prst="rect">
            <a:avLst/>
          </a:prstGeom>
          <a:ln>
            <a:noFill/>
          </a:ln>
        </p:spPr>
      </p:pic>
      <p:sp>
        <p:nvSpPr>
          <p:cNvPr id="140" name="CustomShape 4"/>
          <p:cNvSpPr/>
          <p:nvPr/>
        </p:nvSpPr>
        <p:spPr>
          <a:xfrm>
            <a:off x="11444760" y="0"/>
            <a:ext cx="743760" cy="6852600"/>
          </a:xfrm>
          <a:prstGeom prst="rect">
            <a:avLst/>
          </a:prstGeom>
          <a:solidFill>
            <a:srgbClr val="000000">
              <a:alpha val="10000"/>
            </a:srgbClr>
          </a:solidFill>
          <a:ln>
            <a:noFill/>
          </a:ln>
        </p:spPr>
        <p:style>
          <a:lnRef idx="0"/>
          <a:fillRef idx="0"/>
          <a:effectRef idx="0"/>
          <a:fontRef idx="minor"/>
        </p:style>
      </p:sp>
      <p:sp>
        <p:nvSpPr>
          <p:cNvPr id="141" name="CustomShape 5"/>
          <p:cNvSpPr/>
          <p:nvPr/>
        </p:nvSpPr>
        <p:spPr>
          <a:xfrm>
            <a:off x="11438640" y="6453360"/>
            <a:ext cx="7606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336729F-E739-4ECA-9825-0A830D417F9D}"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2"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3"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527400" y="1412640"/>
            <a:ext cx="10363680" cy="11502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81" name="CustomShape 2"/>
          <p:cNvSpPr/>
          <p:nvPr/>
        </p:nvSpPr>
        <p:spPr>
          <a:xfrm>
            <a:off x="527400" y="2852640"/>
            <a:ext cx="10363680" cy="23709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8: Consensus Mechanisms and IOTA</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
        <p:nvSpPr>
          <p:cNvPr id="182" name="CustomShape 3"/>
          <p:cNvSpPr/>
          <p:nvPr/>
        </p:nvSpPr>
        <p:spPr>
          <a:xfrm>
            <a:off x="0" y="6642720"/>
            <a:ext cx="121867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Further difficulties</a:t>
            </a:r>
            <a:endParaRPr b="0" lang="en-US" sz="2400" spc="-1" strike="noStrike">
              <a:latin typeface="Arial"/>
            </a:endParaRPr>
          </a:p>
        </p:txBody>
      </p:sp>
      <p:sp>
        <p:nvSpPr>
          <p:cNvPr id="207"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08"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 with the number of nodes: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Problem with time: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Bitcoin's approach</a:t>
            </a:r>
            <a:endParaRPr b="0" lang="en-US" sz="2400" spc="-1" strike="noStrike">
              <a:latin typeface="Arial"/>
            </a:endParaRPr>
          </a:p>
        </p:txBody>
      </p:sp>
      <p:sp>
        <p:nvSpPr>
          <p:cNvPr id="210"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11" name="" descr=""/>
          <p:cNvPicPr/>
          <p:nvPr/>
        </p:nvPicPr>
        <p:blipFill>
          <a:blip r:embed="rId1"/>
          <a:stretch/>
        </p:blipFill>
        <p:spPr>
          <a:xfrm>
            <a:off x="835560" y="1400040"/>
            <a:ext cx="9492840" cy="4539240"/>
          </a:xfrm>
          <a:prstGeom prst="rect">
            <a:avLst/>
          </a:prstGeom>
          <a:ln>
            <a:noFill/>
          </a:ln>
        </p:spPr>
      </p:pic>
      <p:sp>
        <p:nvSpPr>
          <p:cNvPr id="212"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Simplified consensus of Bitcoin</a:t>
            </a:r>
            <a:endParaRPr b="0" lang="en-US" sz="2400" spc="-1" strike="noStrike">
              <a:latin typeface="Arial"/>
            </a:endParaRPr>
          </a:p>
        </p:txBody>
      </p:sp>
      <p:sp>
        <p:nvSpPr>
          <p:cNvPr id="214"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15"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17"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18" name="" descr=""/>
          <p:cNvPicPr/>
          <p:nvPr/>
        </p:nvPicPr>
        <p:blipFill>
          <a:blip r:embed="rId1"/>
          <a:stretch/>
        </p:blipFill>
        <p:spPr>
          <a:xfrm>
            <a:off x="1514520" y="1343160"/>
            <a:ext cx="9158400" cy="4167360"/>
          </a:xfrm>
          <a:prstGeom prst="rect">
            <a:avLst/>
          </a:prstGeom>
          <a:ln>
            <a:noFill/>
          </a:ln>
        </p:spPr>
      </p:pic>
      <p:sp>
        <p:nvSpPr>
          <p:cNvPr id="219"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21"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22" name="" descr=""/>
          <p:cNvPicPr/>
          <p:nvPr/>
        </p:nvPicPr>
        <p:blipFill>
          <a:blip r:embed="rId1"/>
          <a:stretch/>
        </p:blipFill>
        <p:spPr>
          <a:xfrm>
            <a:off x="1514520" y="1343160"/>
            <a:ext cx="9158400" cy="4167360"/>
          </a:xfrm>
          <a:prstGeom prst="rect">
            <a:avLst/>
          </a:prstGeom>
          <a:ln>
            <a:noFill/>
          </a:ln>
        </p:spPr>
      </p:pic>
      <p:sp>
        <p:nvSpPr>
          <p:cNvPr id="223"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25"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26" name="" descr=""/>
          <p:cNvPicPr/>
          <p:nvPr/>
        </p:nvPicPr>
        <p:blipFill>
          <a:blip r:embed="rId1"/>
          <a:stretch/>
        </p:blipFill>
        <p:spPr>
          <a:xfrm>
            <a:off x="1514520" y="1343160"/>
            <a:ext cx="9158400" cy="4167360"/>
          </a:xfrm>
          <a:prstGeom prst="rect">
            <a:avLst/>
          </a:prstGeom>
          <a:ln>
            <a:noFill/>
          </a:ln>
        </p:spPr>
      </p:pic>
      <p:sp>
        <p:nvSpPr>
          <p:cNvPr id="227"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29"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30" name="" descr=""/>
          <p:cNvPicPr/>
          <p:nvPr/>
        </p:nvPicPr>
        <p:blipFill>
          <a:blip r:embed="rId1"/>
          <a:stretch/>
        </p:blipFill>
        <p:spPr>
          <a:xfrm>
            <a:off x="1514520" y="1343160"/>
            <a:ext cx="9158400" cy="4167360"/>
          </a:xfrm>
          <a:prstGeom prst="rect">
            <a:avLst/>
          </a:prstGeom>
          <a:ln>
            <a:noFill/>
          </a:ln>
        </p:spPr>
      </p:pic>
      <p:sp>
        <p:nvSpPr>
          <p:cNvPr id="231"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33"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34" name="" descr=""/>
          <p:cNvPicPr/>
          <p:nvPr/>
        </p:nvPicPr>
        <p:blipFill>
          <a:blip r:embed="rId1"/>
          <a:stretch/>
        </p:blipFill>
        <p:spPr>
          <a:xfrm>
            <a:off x="1514520" y="1343160"/>
            <a:ext cx="9158400" cy="4167360"/>
          </a:xfrm>
          <a:prstGeom prst="rect">
            <a:avLst/>
          </a:prstGeom>
          <a:ln>
            <a:noFill/>
          </a:ln>
        </p:spPr>
      </p:pic>
      <p:sp>
        <p:nvSpPr>
          <p:cNvPr id="235"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37"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38" name="" descr=""/>
          <p:cNvPicPr/>
          <p:nvPr/>
        </p:nvPicPr>
        <p:blipFill>
          <a:blip r:embed="rId1"/>
          <a:stretch/>
        </p:blipFill>
        <p:spPr>
          <a:xfrm>
            <a:off x="1514520" y="1343160"/>
            <a:ext cx="9158400" cy="4167360"/>
          </a:xfrm>
          <a:prstGeom prst="rect">
            <a:avLst/>
          </a:prstGeom>
          <a:ln>
            <a:noFill/>
          </a:ln>
        </p:spPr>
      </p:pic>
      <p:sp>
        <p:nvSpPr>
          <p:cNvPr id="239"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41" name="" descr=""/>
          <p:cNvPicPr/>
          <p:nvPr/>
        </p:nvPicPr>
        <p:blipFill>
          <a:blip r:embed="rId1"/>
          <a:stretch/>
        </p:blipFill>
        <p:spPr>
          <a:xfrm>
            <a:off x="1514520" y="1343160"/>
            <a:ext cx="9158400" cy="4167360"/>
          </a:xfrm>
          <a:prstGeom prst="rect">
            <a:avLst/>
          </a:prstGeom>
          <a:ln>
            <a:noFill/>
          </a:ln>
        </p:spPr>
      </p:pic>
      <p:sp>
        <p:nvSpPr>
          <p:cNvPr id="242" name="CustomShape 2"/>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43"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3736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184" name="CustomShape 2"/>
          <p:cNvSpPr/>
          <p:nvPr/>
        </p:nvSpPr>
        <p:spPr>
          <a:xfrm>
            <a:off x="335520" y="1268280"/>
            <a:ext cx="10737360" cy="50248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45" name="" descr=""/>
          <p:cNvPicPr/>
          <p:nvPr/>
        </p:nvPicPr>
        <p:blipFill>
          <a:blip r:embed="rId1"/>
          <a:stretch/>
        </p:blipFill>
        <p:spPr>
          <a:xfrm>
            <a:off x="1514520" y="1343160"/>
            <a:ext cx="9158400" cy="4167360"/>
          </a:xfrm>
          <a:prstGeom prst="rect">
            <a:avLst/>
          </a:prstGeom>
          <a:ln>
            <a:noFill/>
          </a:ln>
        </p:spPr>
      </p:pic>
      <p:sp>
        <p:nvSpPr>
          <p:cNvPr id="246" name="CustomShape 2"/>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47"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49" name="" descr=""/>
          <p:cNvPicPr/>
          <p:nvPr/>
        </p:nvPicPr>
        <p:blipFill>
          <a:blip r:embed="rId1"/>
          <a:stretch/>
        </p:blipFill>
        <p:spPr>
          <a:xfrm>
            <a:off x="1514520" y="1343160"/>
            <a:ext cx="9158400" cy="4167360"/>
          </a:xfrm>
          <a:prstGeom prst="rect">
            <a:avLst/>
          </a:prstGeom>
          <a:ln>
            <a:noFill/>
          </a:ln>
        </p:spPr>
      </p:pic>
      <p:sp>
        <p:nvSpPr>
          <p:cNvPr id="250" name="CustomShape 2"/>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51"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53" name="" descr=""/>
          <p:cNvPicPr/>
          <p:nvPr/>
        </p:nvPicPr>
        <p:blipFill>
          <a:blip r:embed="rId1"/>
          <a:stretch/>
        </p:blipFill>
        <p:spPr>
          <a:xfrm>
            <a:off x="1514520" y="1343160"/>
            <a:ext cx="9158400" cy="4167360"/>
          </a:xfrm>
          <a:prstGeom prst="rect">
            <a:avLst/>
          </a:prstGeom>
          <a:ln>
            <a:noFill/>
          </a:ln>
        </p:spPr>
      </p:pic>
      <p:sp>
        <p:nvSpPr>
          <p:cNvPr id="254" name="CustomShape 2"/>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55"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57" name="" descr=""/>
          <p:cNvPicPr/>
          <p:nvPr/>
        </p:nvPicPr>
        <p:blipFill>
          <a:blip r:embed="rId1"/>
          <a:stretch/>
        </p:blipFill>
        <p:spPr>
          <a:xfrm>
            <a:off x="1514520" y="1343160"/>
            <a:ext cx="9158400" cy="4167360"/>
          </a:xfrm>
          <a:prstGeom prst="rect">
            <a:avLst/>
          </a:prstGeom>
          <a:ln>
            <a:noFill/>
          </a:ln>
        </p:spPr>
      </p:pic>
      <p:sp>
        <p:nvSpPr>
          <p:cNvPr id="258" name="CustomShape 2"/>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59"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61" name="" descr=""/>
          <p:cNvPicPr/>
          <p:nvPr/>
        </p:nvPicPr>
        <p:blipFill>
          <a:blip r:embed="rId1"/>
          <a:stretch/>
        </p:blipFill>
        <p:spPr>
          <a:xfrm>
            <a:off x="1514520" y="1343160"/>
            <a:ext cx="9158400" cy="4167360"/>
          </a:xfrm>
          <a:prstGeom prst="rect">
            <a:avLst/>
          </a:prstGeom>
          <a:ln>
            <a:noFill/>
          </a:ln>
        </p:spPr>
      </p:pic>
      <p:sp>
        <p:nvSpPr>
          <p:cNvPr id="262" name="CustomShape 2"/>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63"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65" name="" descr=""/>
          <p:cNvPicPr/>
          <p:nvPr/>
        </p:nvPicPr>
        <p:blipFill>
          <a:blip r:embed="rId1"/>
          <a:stretch/>
        </p:blipFill>
        <p:spPr>
          <a:xfrm>
            <a:off x="1514520" y="1338480"/>
            <a:ext cx="9158400" cy="4176720"/>
          </a:xfrm>
          <a:prstGeom prst="rect">
            <a:avLst/>
          </a:prstGeom>
          <a:ln>
            <a:noFill/>
          </a:ln>
        </p:spPr>
      </p:pic>
      <p:sp>
        <p:nvSpPr>
          <p:cNvPr id="266" name="CustomShape 2"/>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67"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blocks</a:t>
            </a:r>
            <a:endParaRPr b="0" lang="en-US" sz="2400" spc="-1" strike="noStrike">
              <a:latin typeface="Arial"/>
            </a:endParaRPr>
          </a:p>
        </p:txBody>
      </p:sp>
      <p:sp>
        <p:nvSpPr>
          <p:cNvPr id="269"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70"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Blocks that end up not being used by the longest chain are called orphan blocks.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Now the question arises: What happens to transactions that were mined into orphan blocks?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72"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73" name="" descr=""/>
          <p:cNvPicPr/>
          <p:nvPr/>
        </p:nvPicPr>
        <p:blipFill>
          <a:blip r:embed="rId1"/>
          <a:stretch/>
        </p:blipFill>
        <p:spPr>
          <a:xfrm>
            <a:off x="1514520" y="1225080"/>
            <a:ext cx="9158400" cy="5195880"/>
          </a:xfrm>
          <a:prstGeom prst="rect">
            <a:avLst/>
          </a:prstGeom>
          <a:ln>
            <a:noFill/>
          </a:ln>
        </p:spPr>
      </p:pic>
      <p:sp>
        <p:nvSpPr>
          <p:cNvPr id="274"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76" name="" descr=""/>
          <p:cNvPicPr/>
          <p:nvPr/>
        </p:nvPicPr>
        <p:blipFill>
          <a:blip r:embed="rId1"/>
          <a:stretch/>
        </p:blipFill>
        <p:spPr>
          <a:xfrm>
            <a:off x="1514520" y="1225080"/>
            <a:ext cx="9158400" cy="5195880"/>
          </a:xfrm>
          <a:prstGeom prst="rect">
            <a:avLst/>
          </a:prstGeom>
          <a:ln>
            <a:noFill/>
          </a:ln>
        </p:spPr>
      </p:pic>
      <p:sp>
        <p:nvSpPr>
          <p:cNvPr id="277" name="CustomShape 2"/>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78"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80" name="" descr=""/>
          <p:cNvPicPr/>
          <p:nvPr/>
        </p:nvPicPr>
        <p:blipFill>
          <a:blip r:embed="rId1"/>
          <a:stretch/>
        </p:blipFill>
        <p:spPr>
          <a:xfrm>
            <a:off x="1514520" y="1225080"/>
            <a:ext cx="9158400" cy="5195880"/>
          </a:xfrm>
          <a:prstGeom prst="rect">
            <a:avLst/>
          </a:prstGeom>
          <a:ln>
            <a:noFill/>
          </a:ln>
        </p:spPr>
      </p:pic>
      <p:sp>
        <p:nvSpPr>
          <p:cNvPr id="281" name="CustomShape 2"/>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82"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35520" y="4406760"/>
            <a:ext cx="10747800" cy="1356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Organisation</a:t>
            </a:r>
            <a:endParaRPr b="0" lang="en-US" sz="3000" spc="-1" strike="noStrike">
              <a:latin typeface="Arial"/>
            </a:endParaRPr>
          </a:p>
        </p:txBody>
      </p:sp>
      <p:sp>
        <p:nvSpPr>
          <p:cNvPr id="186" name="CustomShape 2"/>
          <p:cNvSpPr/>
          <p:nvPr/>
        </p:nvSpPr>
        <p:spPr>
          <a:xfrm>
            <a:off x="335520" y="2906640"/>
            <a:ext cx="10747800" cy="1494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84" name="" descr=""/>
          <p:cNvPicPr/>
          <p:nvPr/>
        </p:nvPicPr>
        <p:blipFill>
          <a:blip r:embed="rId1"/>
          <a:stretch/>
        </p:blipFill>
        <p:spPr>
          <a:xfrm>
            <a:off x="1514520" y="1222200"/>
            <a:ext cx="9158400" cy="5195880"/>
          </a:xfrm>
          <a:prstGeom prst="rect">
            <a:avLst/>
          </a:prstGeom>
          <a:ln>
            <a:noFill/>
          </a:ln>
        </p:spPr>
      </p:pic>
      <p:sp>
        <p:nvSpPr>
          <p:cNvPr id="285" name="CustomShape 2"/>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86" name="CustomShape 3"/>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288"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89"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Is it possible to steal bitcoins with an attack against the consensus mechanism?</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Is it possible to censor transactions?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_x005F_x000c_finally be included in blocks.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latin typeface="Arial"/>
            </a:endParaRPr>
          </a:p>
        </p:txBody>
      </p:sp>
      <p:sp>
        <p:nvSpPr>
          <p:cNvPr id="291"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92"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_x005F_x000c_first and the nodes near him to not forward the invalid, second transaction to him.</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At this point, multiple things may occur:</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_x005F_x000c_first and Bob actually receives his money.</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_x005F_x000c_first and Alice gets her money back, having gotten the song for free.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latin typeface="Arial"/>
            </a:endParaRPr>
          </a:p>
        </p:txBody>
      </p:sp>
      <p:sp>
        <p:nvSpPr>
          <p:cNvPr id="294"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95"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Does this mean that double spending is possible?</a:t>
            </a:r>
            <a:b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creation</a:t>
            </a:r>
            <a:endParaRPr b="0" lang="en-US" sz="2400" spc="-1" strike="noStrike">
              <a:latin typeface="Arial"/>
            </a:endParaRPr>
          </a:p>
        </p:txBody>
      </p:sp>
      <p:sp>
        <p:nvSpPr>
          <p:cNvPr id="297"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98"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This all leads us to the following requirements for our consensus scheme: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Scarce resources</a:t>
            </a:r>
            <a:endParaRPr b="0" lang="en-US" sz="2400" spc="-1" strike="noStrike">
              <a:latin typeface="Arial"/>
            </a:endParaRPr>
          </a:p>
        </p:txBody>
      </p:sp>
      <p:sp>
        <p:nvSpPr>
          <p:cNvPr id="300"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graphicFrame>
        <p:nvGraphicFramePr>
          <p:cNvPr id="301" name="Table 3"/>
          <p:cNvGraphicFramePr/>
          <p:nvPr/>
        </p:nvGraphicFramePr>
        <p:xfrm>
          <a:off x="335520" y="1767600"/>
          <a:ext cx="11093400" cy="0"/>
        </p:xfrm>
        <a:graphic>
          <a:graphicData uri="http://schemas.openxmlformats.org/drawingml/2006/table">
            <a:tbl>
              <a:tblPr/>
              <a:tblGrid>
                <a:gridCol w="5546880"/>
                <a:gridCol w="5546880"/>
              </a:tblGrid>
              <a:tr h="0">
                <a:tc>
                  <a:txBody>
                    <a:bodyPr>
                      <a:noAutofit/>
                    </a:bodyPr>
                    <a:p>
                      <a:pPr>
                        <a:lnSpc>
                          <a:spcPct val="100000"/>
                        </a:lnSpc>
                        <a:spcBef>
                          <a:spcPts val="360"/>
                        </a:spcBef>
                      </a:pPr>
                      <a:r>
                        <a:rPr b="0" lang="en-US" sz="1800" spc="-1" strike="noStrike">
                          <a:solidFill>
                            <a:srgbClr val="000000"/>
                          </a:solidFill>
                          <a:latin typeface="DejaVu Sans"/>
                          <a:ea typeface="DejaVu Sans"/>
                        </a:rPr>
                        <a:t>Proof of Work (PoW):</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br/>
                      <a:endParaRPr b="0" lang="en-US" sz="1800" spc="-1" strike="noStrike">
                        <a:latin typeface="Arial"/>
                      </a:endParaRPr>
                    </a:p>
                  </a:txBody>
                  <a:tcPr marL="91440" marR="91440">
                    <a:noFill/>
                  </a:tcPr>
                </a:tc>
                <a:tc>
                  <a:txBody>
                    <a:bodyPr>
                      <a:noAutofit/>
                    </a:bodyPr>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Proof of Stake (PoS):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US" sz="1800" spc="-1" strike="noStrike">
                        <a:latin typeface="Arial"/>
                      </a:endParaRPr>
                    </a:p>
                    <a:p>
                      <a:pPr>
                        <a:lnSpc>
                          <a:spcPct val="100000"/>
                        </a:lnSpc>
                        <a:spcBef>
                          <a:spcPts val="360"/>
                        </a:spcBef>
                      </a:pPr>
                      <a:br/>
                      <a:r>
                        <a:rPr b="1" lang="en-US" sz="1800" spc="-1" strike="noStrike">
                          <a:solidFill>
                            <a:srgbClr val="000000"/>
                          </a:solidFill>
                          <a:latin typeface="DejaVu Sans"/>
                          <a:ea typeface="DejaVu Sans"/>
                        </a:rPr>
                        <a:t>There are also many, many other approaches.</a:t>
                      </a:r>
                      <a:endParaRPr b="0" lang="en-US" sz="1800" spc="-1" strike="noStrike">
                        <a:latin typeface="Arial"/>
                      </a:endParaRPr>
                    </a:p>
                  </a:txBody>
                  <a:tcPr marL="91440" marR="91440">
                    <a:noFill/>
                  </a:tcPr>
                </a:tc>
              </a:tr>
            </a:tbl>
          </a:graphicData>
        </a:graphic>
      </p:graphicFrame>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4406760"/>
            <a:ext cx="10747800" cy="1356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Proof of Work</a:t>
            </a:r>
            <a:endParaRPr b="0" lang="en-US" sz="3000" spc="-1" strike="noStrike">
              <a:latin typeface="Arial"/>
            </a:endParaRPr>
          </a:p>
          <a:p>
            <a:pPr>
              <a:lnSpc>
                <a:spcPct val="100000"/>
              </a:lnSpc>
            </a:pPr>
            <a:endParaRPr b="0" lang="en-US" sz="3000" spc="-1" strike="noStrike">
              <a:latin typeface="Arial"/>
            </a:endParaRPr>
          </a:p>
        </p:txBody>
      </p:sp>
      <p:sp>
        <p:nvSpPr>
          <p:cNvPr id="303" name="CustomShape 2"/>
          <p:cNvSpPr/>
          <p:nvPr/>
        </p:nvSpPr>
        <p:spPr>
          <a:xfrm>
            <a:off x="335520" y="2906640"/>
            <a:ext cx="10747800" cy="1494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05"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06" name="CustomShape 3"/>
          <p:cNvSpPr/>
          <p:nvPr/>
        </p:nvSpPr>
        <p:spPr>
          <a:xfrm>
            <a:off x="335520" y="1268640"/>
            <a:ext cx="10748160" cy="7387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07" name="" descr=""/>
          <p:cNvPicPr/>
          <p:nvPr/>
        </p:nvPicPr>
        <p:blipFill>
          <a:blip r:embed="rId1"/>
          <a:stretch/>
        </p:blipFill>
        <p:spPr>
          <a:xfrm>
            <a:off x="1514520" y="2311920"/>
            <a:ext cx="9158400" cy="3957840"/>
          </a:xfrm>
          <a:prstGeom prst="rect">
            <a:avLst/>
          </a:prstGeom>
          <a:ln>
            <a:noFill/>
          </a:ln>
        </p:spPr>
      </p:pic>
      <p:sp>
        <p:nvSpPr>
          <p:cNvPr id="308" name="CustomShape 4"/>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10"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11" name="CustomShape 3"/>
          <p:cNvSpPr/>
          <p:nvPr/>
        </p:nvSpPr>
        <p:spPr>
          <a:xfrm>
            <a:off x="335520" y="1268640"/>
            <a:ext cx="10748160" cy="7387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12" name="" descr=""/>
          <p:cNvPicPr/>
          <p:nvPr/>
        </p:nvPicPr>
        <p:blipFill>
          <a:blip r:embed="rId1"/>
          <a:stretch/>
        </p:blipFill>
        <p:spPr>
          <a:xfrm>
            <a:off x="1514520" y="2311920"/>
            <a:ext cx="9158400" cy="3957840"/>
          </a:xfrm>
          <a:prstGeom prst="rect">
            <a:avLst/>
          </a:prstGeom>
          <a:ln>
            <a:noFill/>
          </a:ln>
        </p:spPr>
      </p:pic>
      <p:sp>
        <p:nvSpPr>
          <p:cNvPr id="313" name="CustomShape 4"/>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15"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16" name="CustomShape 3"/>
          <p:cNvSpPr/>
          <p:nvPr/>
        </p:nvSpPr>
        <p:spPr>
          <a:xfrm>
            <a:off x="335520" y="1268640"/>
            <a:ext cx="10748160" cy="7387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17" name="" descr=""/>
          <p:cNvPicPr/>
          <p:nvPr/>
        </p:nvPicPr>
        <p:blipFill>
          <a:blip r:embed="rId1"/>
          <a:stretch/>
        </p:blipFill>
        <p:spPr>
          <a:xfrm>
            <a:off x="1514520" y="2311920"/>
            <a:ext cx="9158400" cy="3957840"/>
          </a:xfrm>
          <a:prstGeom prst="rect">
            <a:avLst/>
          </a:prstGeom>
          <a:ln>
            <a:noFill/>
          </a:ln>
        </p:spPr>
      </p:pic>
      <p:sp>
        <p:nvSpPr>
          <p:cNvPr id="318" name="CustomShape 4"/>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47800" cy="49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Bonus Task – Updates </a:t>
            </a:r>
            <a:endParaRPr b="0" lang="en-US" sz="2400" spc="-1" strike="noStrike">
              <a:latin typeface="Arial"/>
            </a:endParaRPr>
          </a:p>
        </p:txBody>
      </p:sp>
      <p:sp>
        <p:nvSpPr>
          <p:cNvPr id="188" name="CustomShape 2"/>
          <p:cNvSpPr/>
          <p:nvPr/>
        </p:nvSpPr>
        <p:spPr>
          <a:xfrm>
            <a:off x="335520" y="1268640"/>
            <a:ext cx="10747800" cy="5035320"/>
          </a:xfrm>
          <a:prstGeom prst="rect">
            <a:avLst/>
          </a:prstGeom>
          <a:noFill/>
          <a:ln>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Submission procedure: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Upload the video to </a:t>
            </a:r>
            <a:r>
              <a:rPr b="0" i="1" lang="en-US" sz="1800" spc="-1" strike="noStrike">
                <a:solidFill>
                  <a:srgbClr val="ffffff"/>
                </a:solidFill>
                <a:latin typeface="DejaVu Sans"/>
                <a:ea typeface="DejaVu Sans"/>
              </a:rPr>
              <a:t>cryptshare.tu-clausthal.de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Send the link to </a:t>
            </a:r>
            <a:r>
              <a:rPr b="0" lang="en-US" sz="1800" spc="-1" strike="noStrike" u="sng">
                <a:solidFill>
                  <a:srgbClr val="0000ff"/>
                </a:solidFill>
                <a:uFillTx/>
                <a:latin typeface="DejaVu Sans"/>
                <a:ea typeface="DejaVu Sans"/>
                <a:hlinkClick r:id="rId1"/>
              </a:rPr>
              <a:t>etce-etce@tu-clausthal.de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Incl. your team/project name and the team members</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9" name="CustomShape 3"/>
          <p:cNvSpPr/>
          <p:nvPr/>
        </p:nvSpPr>
        <p:spPr>
          <a:xfrm>
            <a:off x="0" y="6642720"/>
            <a:ext cx="121867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20"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21" name="CustomShape 3"/>
          <p:cNvSpPr/>
          <p:nvPr/>
        </p:nvSpPr>
        <p:spPr>
          <a:xfrm>
            <a:off x="335520" y="1268640"/>
            <a:ext cx="10748160" cy="7387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22" name="" descr=""/>
          <p:cNvPicPr/>
          <p:nvPr/>
        </p:nvPicPr>
        <p:blipFill>
          <a:blip r:embed="rId1"/>
          <a:stretch/>
        </p:blipFill>
        <p:spPr>
          <a:xfrm>
            <a:off x="1514520" y="2311920"/>
            <a:ext cx="9158400" cy="3957840"/>
          </a:xfrm>
          <a:prstGeom prst="rect">
            <a:avLst/>
          </a:prstGeom>
          <a:ln>
            <a:noFill/>
          </a:ln>
        </p:spPr>
      </p:pic>
      <p:sp>
        <p:nvSpPr>
          <p:cNvPr id="323" name="CustomShape 4"/>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25"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26" name="CustomShape 3"/>
          <p:cNvSpPr/>
          <p:nvPr/>
        </p:nvSpPr>
        <p:spPr>
          <a:xfrm>
            <a:off x="335520" y="1268640"/>
            <a:ext cx="10748160" cy="7387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27" name="" descr=""/>
          <p:cNvPicPr/>
          <p:nvPr/>
        </p:nvPicPr>
        <p:blipFill>
          <a:blip r:embed="rId1"/>
          <a:stretch/>
        </p:blipFill>
        <p:spPr>
          <a:xfrm>
            <a:off x="1514520" y="2311920"/>
            <a:ext cx="9158400" cy="3957840"/>
          </a:xfrm>
          <a:prstGeom prst="rect">
            <a:avLst/>
          </a:prstGeom>
          <a:ln>
            <a:noFill/>
          </a:ln>
        </p:spPr>
      </p:pic>
      <p:sp>
        <p:nvSpPr>
          <p:cNvPr id="328" name="CustomShape 4"/>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30"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31" name="CustomShape 3"/>
          <p:cNvSpPr/>
          <p:nvPr/>
        </p:nvSpPr>
        <p:spPr>
          <a:xfrm>
            <a:off x="335520" y="1268640"/>
            <a:ext cx="10748160" cy="7387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32" name="" descr=""/>
          <p:cNvPicPr/>
          <p:nvPr/>
        </p:nvPicPr>
        <p:blipFill>
          <a:blip r:embed="rId1"/>
          <a:stretch/>
        </p:blipFill>
        <p:spPr>
          <a:xfrm>
            <a:off x="1514520" y="2311920"/>
            <a:ext cx="9158400" cy="3957840"/>
          </a:xfrm>
          <a:prstGeom prst="rect">
            <a:avLst/>
          </a:prstGeom>
          <a:ln>
            <a:noFill/>
          </a:ln>
        </p:spPr>
      </p:pic>
      <p:sp>
        <p:nvSpPr>
          <p:cNvPr id="333" name="CustomShape 4"/>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structure</a:t>
            </a:r>
            <a:endParaRPr b="0" lang="en-US" sz="2400" spc="-1" strike="noStrike">
              <a:latin typeface="Arial"/>
            </a:endParaRPr>
          </a:p>
        </p:txBody>
      </p:sp>
      <p:sp>
        <p:nvSpPr>
          <p:cNvPr id="335"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36" name="CustomShape 3"/>
          <p:cNvSpPr/>
          <p:nvPr/>
        </p:nvSpPr>
        <p:spPr>
          <a:xfrm>
            <a:off x="335520" y="1268640"/>
            <a:ext cx="10748160" cy="372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Note: Due to different mempools and reward addresses, miners will work on different puzzles.</a:t>
            </a:r>
            <a:endParaRPr b="0" lang="en-US" sz="1800" spc="-1" strike="noStrike">
              <a:latin typeface="Arial"/>
            </a:endParaRPr>
          </a:p>
        </p:txBody>
      </p:sp>
      <p:pic>
        <p:nvPicPr>
          <p:cNvPr id="337" name="" descr=""/>
          <p:cNvPicPr/>
          <p:nvPr/>
        </p:nvPicPr>
        <p:blipFill>
          <a:blip r:embed="rId1"/>
          <a:stretch/>
        </p:blipFill>
        <p:spPr>
          <a:xfrm>
            <a:off x="2572560" y="1645920"/>
            <a:ext cx="6788880" cy="4992480"/>
          </a:xfrm>
          <a:prstGeom prst="rect">
            <a:avLst/>
          </a:prstGeom>
          <a:ln>
            <a:noFill/>
          </a:ln>
        </p:spPr>
      </p:pic>
      <p:sp>
        <p:nvSpPr>
          <p:cNvPr id="338" name="CustomShape 4"/>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latin typeface="Arial"/>
            </a:endParaRPr>
          </a:p>
        </p:txBody>
      </p:sp>
      <p:sp>
        <p:nvSpPr>
          <p:cNvPr id="340"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41"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_x005F_x000c_fixed intervals.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latin typeface="Arial"/>
            </a:endParaRPr>
          </a:p>
        </p:txBody>
      </p:sp>
      <p:sp>
        <p:nvSpPr>
          <p:cNvPr id="343"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44"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Why is the block time kept constant?</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In Bitcoin, the difficulty is adjusted as follows: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Incentives</a:t>
            </a:r>
            <a:endParaRPr b="0" lang="en-US" sz="2400" spc="-1" strike="noStrike">
              <a:latin typeface="Arial"/>
            </a:endParaRPr>
          </a:p>
        </p:txBody>
      </p:sp>
      <p:sp>
        <p:nvSpPr>
          <p:cNvPr id="346"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47"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Bitcoin, there are two incentives for mining.</a:t>
            </a:r>
            <a:br/>
            <a:endParaRPr b="0" lang="en-US" sz="1800" spc="-1" strike="noStrike">
              <a:latin typeface="Arial"/>
            </a:endParaRPr>
          </a:p>
          <a:p>
            <a:pPr>
              <a:lnSpc>
                <a:spcPct val="100000"/>
              </a:lnSpc>
              <a:spcBef>
                <a:spcPts val="360"/>
              </a:spcBef>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endParaRPr b="0" lang="en-US" sz="1800" spc="-1" strike="noStrike">
              <a:latin typeface="Arial"/>
            </a:endParaRPr>
          </a:p>
          <a:p>
            <a:pPr>
              <a:lnSpc>
                <a:spcPct val="100000"/>
              </a:lnSpc>
              <a:spcBef>
                <a:spcPts val="360"/>
              </a:spcBef>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(_x005F_x0018_21 million).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349"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50"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4406760"/>
            <a:ext cx="10747800" cy="1356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Proof of Stake</a:t>
            </a:r>
            <a:endParaRPr b="0" lang="en-US" sz="3000" spc="-1" strike="noStrike">
              <a:latin typeface="Arial"/>
            </a:endParaRPr>
          </a:p>
          <a:p>
            <a:pPr>
              <a:lnSpc>
                <a:spcPct val="100000"/>
              </a:lnSpc>
            </a:pPr>
            <a:endParaRPr b="0" lang="en-US" sz="3000" spc="-1" strike="noStrike">
              <a:latin typeface="Arial"/>
            </a:endParaRPr>
          </a:p>
        </p:txBody>
      </p:sp>
      <p:sp>
        <p:nvSpPr>
          <p:cNvPr id="352" name="CustomShape 2"/>
          <p:cNvSpPr/>
          <p:nvPr/>
        </p:nvSpPr>
        <p:spPr>
          <a:xfrm>
            <a:off x="335520" y="2906640"/>
            <a:ext cx="10747800" cy="1494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Proof of Stake (PoS)</a:t>
            </a:r>
            <a:endParaRPr b="0" lang="en-US" sz="2400" spc="-1" strike="noStrike">
              <a:latin typeface="Arial"/>
            </a:endParaRPr>
          </a:p>
        </p:txBody>
      </p:sp>
      <p:sp>
        <p:nvSpPr>
          <p:cNvPr id="354"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55"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There are two main approaches: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7800" cy="49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Bonus Task – Updates </a:t>
            </a:r>
            <a:endParaRPr b="0" lang="en-US" sz="2400" spc="-1" strike="noStrike">
              <a:latin typeface="Arial"/>
            </a:endParaRPr>
          </a:p>
        </p:txBody>
      </p:sp>
      <p:sp>
        <p:nvSpPr>
          <p:cNvPr id="191" name="CustomShape 2"/>
          <p:cNvSpPr/>
          <p:nvPr/>
        </p:nvSpPr>
        <p:spPr>
          <a:xfrm>
            <a:off x="335520" y="1268640"/>
            <a:ext cx="10747800" cy="5035320"/>
          </a:xfrm>
          <a:prstGeom prst="rect">
            <a:avLst/>
          </a:prstGeom>
          <a:noFill/>
          <a:ln>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Submission procedure:</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Upload the video to </a:t>
            </a:r>
            <a:r>
              <a:rPr b="0" i="1" lang="en-US" sz="1800" spc="-1" strike="noStrike">
                <a:solidFill>
                  <a:srgbClr val="000000"/>
                </a:solidFill>
                <a:latin typeface="DejaVu Sans"/>
                <a:ea typeface="DejaVu Sans"/>
              </a:rPr>
              <a:t>cryptshare.tu-clausthal.de</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the link to </a:t>
            </a:r>
            <a:r>
              <a:rPr b="0" lang="en-US" sz="1800" spc="-1" strike="noStrike" u="sng">
                <a:solidFill>
                  <a:srgbClr val="0000ff"/>
                </a:solidFill>
                <a:uFillTx/>
                <a:latin typeface="DejaVu Sans"/>
                <a:ea typeface="DejaVu Sans"/>
                <a:hlinkClick r:id="rId1"/>
              </a:rPr>
              <a:t>etce-etce@tu-clausthal.de</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 your team/project name and the team members</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2" name="CustomShape 3"/>
          <p:cNvSpPr/>
          <p:nvPr/>
        </p:nvSpPr>
        <p:spPr>
          <a:xfrm>
            <a:off x="0" y="6642720"/>
            <a:ext cx="121867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Incentives</a:t>
            </a:r>
            <a:endParaRPr b="0" lang="en-US" sz="2400" spc="-1" strike="noStrike">
              <a:latin typeface="Arial"/>
            </a:endParaRPr>
          </a:p>
        </p:txBody>
      </p:sp>
      <p:sp>
        <p:nvSpPr>
          <p:cNvPr id="357"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58"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"Nothing at stake"</a:t>
            </a:r>
            <a:endParaRPr b="0" lang="en-US" sz="2400" spc="-1" strike="noStrike">
              <a:latin typeface="Arial"/>
            </a:endParaRPr>
          </a:p>
        </p:txBody>
      </p:sp>
      <p:sp>
        <p:nvSpPr>
          <p:cNvPr id="360"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61"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early PoS approaches, no penalties for misbehaving validators were considered.</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Approaches to solve this also exist in BFT-style PoS.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363"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64"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Other attacks also exist on PoS based systems: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4406760"/>
            <a:ext cx="10747800" cy="1356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IOTA – a Blockchain for the IoT</a:t>
            </a:r>
            <a:endParaRPr b="0" lang="en-US" sz="3000" spc="-1" strike="noStrike">
              <a:latin typeface="Arial"/>
            </a:endParaRPr>
          </a:p>
          <a:p>
            <a:pPr>
              <a:lnSpc>
                <a:spcPct val="100000"/>
              </a:lnSpc>
            </a:pPr>
            <a:endParaRPr b="0" lang="en-US" sz="3000" spc="-1" strike="noStrike">
              <a:latin typeface="Arial"/>
            </a:endParaRPr>
          </a:p>
        </p:txBody>
      </p:sp>
      <p:sp>
        <p:nvSpPr>
          <p:cNvPr id="366" name="CustomShape 2"/>
          <p:cNvSpPr/>
          <p:nvPr/>
        </p:nvSpPr>
        <p:spPr>
          <a:xfrm>
            <a:off x="335520" y="2906640"/>
            <a:ext cx="10747800" cy="1494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47800" cy="49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Issues of Existing Blockchains</a:t>
            </a:r>
            <a:endParaRPr b="0" lang="en-US" sz="2400" spc="-1" strike="noStrike">
              <a:latin typeface="Arial"/>
            </a:endParaRPr>
          </a:p>
        </p:txBody>
      </p:sp>
      <p:sp>
        <p:nvSpPr>
          <p:cNvPr id="368" name="CustomShape 2"/>
          <p:cNvSpPr/>
          <p:nvPr/>
        </p:nvSpPr>
        <p:spPr>
          <a:xfrm>
            <a:off x="335520" y="1268640"/>
            <a:ext cx="10747800" cy="5035320"/>
          </a:xfrm>
          <a:prstGeom prst="rect">
            <a:avLst/>
          </a:prstGeom>
          <a:noFill/>
          <a:ln>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US" sz="1800" spc="-1" strike="noStrike">
              <a:latin typeface="Arial"/>
            </a:endParaRPr>
          </a:p>
        </p:txBody>
      </p:sp>
      <p:sp>
        <p:nvSpPr>
          <p:cNvPr id="369" name="CustomShape 3"/>
          <p:cNvSpPr/>
          <p:nvPr/>
        </p:nvSpPr>
        <p:spPr>
          <a:xfrm>
            <a:off x="0" y="6642720"/>
            <a:ext cx="121867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7800" cy="49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Requirements</a:t>
            </a:r>
            <a:endParaRPr b="0" lang="en-US" sz="2400" spc="-1" strike="noStrike">
              <a:latin typeface="Arial"/>
            </a:endParaRPr>
          </a:p>
        </p:txBody>
      </p:sp>
      <p:sp>
        <p:nvSpPr>
          <p:cNvPr id="371" name="CustomShape 2"/>
          <p:cNvSpPr/>
          <p:nvPr/>
        </p:nvSpPr>
        <p:spPr>
          <a:xfrm>
            <a:off x="335520" y="1268640"/>
            <a:ext cx="10747800" cy="5035320"/>
          </a:xfrm>
          <a:prstGeom prst="rect">
            <a:avLst/>
          </a:prstGeom>
          <a:noFill/>
          <a:ln>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72" name="CustomShape 3"/>
          <p:cNvSpPr/>
          <p:nvPr/>
        </p:nvSpPr>
        <p:spPr>
          <a:xfrm>
            <a:off x="0" y="6642720"/>
            <a:ext cx="121867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7800" cy="49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IOTA in a Nutshell</a:t>
            </a:r>
            <a:endParaRPr b="0" lang="en-US" sz="2400" spc="-1" strike="noStrike">
              <a:latin typeface="Arial"/>
            </a:endParaRPr>
          </a:p>
        </p:txBody>
      </p:sp>
      <p:sp>
        <p:nvSpPr>
          <p:cNvPr id="374" name="CustomShape 2"/>
          <p:cNvSpPr/>
          <p:nvPr/>
        </p:nvSpPr>
        <p:spPr>
          <a:xfrm>
            <a:off x="335520" y="1268640"/>
            <a:ext cx="10747800" cy="5035320"/>
          </a:xfrm>
          <a:prstGeom prst="rect">
            <a:avLst/>
          </a:prstGeom>
          <a:noFill/>
          <a:ln>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US" sz="1800" spc="-1" strike="noStrike">
              <a:latin typeface="Arial"/>
            </a:endParaRPr>
          </a:p>
        </p:txBody>
      </p:sp>
      <p:sp>
        <p:nvSpPr>
          <p:cNvPr id="375" name="CustomShape 3"/>
          <p:cNvSpPr/>
          <p:nvPr/>
        </p:nvSpPr>
        <p:spPr>
          <a:xfrm>
            <a:off x="0" y="6642720"/>
            <a:ext cx="121867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76" name="CustomShape 4"/>
          <p:cNvSpPr/>
          <p:nvPr/>
        </p:nvSpPr>
        <p:spPr>
          <a:xfrm>
            <a:off x="335520" y="3220920"/>
            <a:ext cx="7433640" cy="113832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a:t>
            </a:r>
            <a:endParaRPr b="0" lang="en-US" sz="2400" spc="-1" strike="noStrike">
              <a:latin typeface="Arial"/>
            </a:endParaRPr>
          </a:p>
        </p:txBody>
      </p:sp>
      <p:sp>
        <p:nvSpPr>
          <p:cNvPr id="378"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79" name="CustomShape 3"/>
          <p:cNvSpPr/>
          <p:nvPr/>
        </p:nvSpPr>
        <p:spPr>
          <a:xfrm>
            <a:off x="263520" y="6411600"/>
            <a:ext cx="9006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
        <p:nvSpPr>
          <p:cNvPr id="380" name="CustomShape 4"/>
          <p:cNvSpPr/>
          <p:nvPr/>
        </p:nvSpPr>
        <p:spPr>
          <a:xfrm>
            <a:off x="2886120" y="1608480"/>
            <a:ext cx="1918080" cy="11300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81" name="" descr=""/>
          <p:cNvPicPr/>
          <p:nvPr/>
        </p:nvPicPr>
        <p:blipFill>
          <a:blip r:embed="rId1"/>
          <a:stretch/>
        </p:blipFill>
        <p:spPr>
          <a:xfrm>
            <a:off x="504360" y="1300320"/>
            <a:ext cx="8866800" cy="450504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7800" cy="49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to make a Transaction?</a:t>
            </a:r>
            <a:endParaRPr b="0" lang="en-US" sz="2400" spc="-1" strike="noStrike">
              <a:latin typeface="Arial"/>
            </a:endParaRPr>
          </a:p>
        </p:txBody>
      </p:sp>
      <p:sp>
        <p:nvSpPr>
          <p:cNvPr id="383" name="CustomShape 2"/>
          <p:cNvSpPr/>
          <p:nvPr/>
        </p:nvSpPr>
        <p:spPr>
          <a:xfrm>
            <a:off x="335520" y="1268640"/>
            <a:ext cx="10747800" cy="5035320"/>
          </a:xfrm>
          <a:prstGeom prst="rect">
            <a:avLst/>
          </a:prstGeom>
          <a:noFill/>
          <a:ln>
            <a:noFill/>
          </a:ln>
        </p:spPr>
        <p:style>
          <a:lnRef idx="0"/>
          <a:fillRef idx="0"/>
          <a:effectRef idx="0"/>
          <a:fontRef idx="minor"/>
        </p:style>
        <p:txBody>
          <a:bodyPr lIns="90000" rIns="90000" tIns="45000" bIns="45000" anchor="ctr">
            <a:noAutofit/>
          </a:bodyPr>
          <a:p>
            <a:pPr marL="343800" indent="-33984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US" sz="1800" spc="-1" strike="noStrike">
              <a:latin typeface="Arial"/>
            </a:endParaRPr>
          </a:p>
          <a:p>
            <a:pPr marL="343800" indent="-33984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US" sz="1800" spc="-1" strike="noStrike">
              <a:latin typeface="Arial"/>
            </a:endParaRPr>
          </a:p>
          <a:p>
            <a:pPr marL="343800" indent="-33984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84" name="CustomShape 3"/>
          <p:cNvSpPr/>
          <p:nvPr/>
        </p:nvSpPr>
        <p:spPr>
          <a:xfrm>
            <a:off x="0" y="6642720"/>
            <a:ext cx="121867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sp>
        <p:nvSpPr>
          <p:cNvPr id="386"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387" name="" descr=""/>
          <p:cNvPicPr/>
          <p:nvPr/>
        </p:nvPicPr>
        <p:blipFill>
          <a:blip r:embed="rId1"/>
          <a:stretch/>
        </p:blipFill>
        <p:spPr>
          <a:xfrm>
            <a:off x="504720" y="1270440"/>
            <a:ext cx="9588600" cy="4539960"/>
          </a:xfrm>
          <a:prstGeom prst="rect">
            <a:avLst/>
          </a:prstGeom>
          <a:ln>
            <a:noFill/>
          </a:ln>
        </p:spPr>
      </p:pic>
      <p:sp>
        <p:nvSpPr>
          <p:cNvPr id="388" name="CustomShape 3"/>
          <p:cNvSpPr/>
          <p:nvPr/>
        </p:nvSpPr>
        <p:spPr>
          <a:xfrm>
            <a:off x="263520" y="6411600"/>
            <a:ext cx="9006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4406760"/>
            <a:ext cx="10747800" cy="1356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Blockchain Consensus</a:t>
            </a:r>
            <a:endParaRPr b="0" lang="en-US" sz="3000" spc="-1" strike="noStrike">
              <a:latin typeface="Arial"/>
            </a:endParaRPr>
          </a:p>
        </p:txBody>
      </p:sp>
      <p:sp>
        <p:nvSpPr>
          <p:cNvPr id="194" name="CustomShape 2"/>
          <p:cNvSpPr/>
          <p:nvPr/>
        </p:nvSpPr>
        <p:spPr>
          <a:xfrm>
            <a:off x="335520" y="2906640"/>
            <a:ext cx="10747800" cy="1494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sp>
        <p:nvSpPr>
          <p:cNvPr id="390"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391" name="" descr=""/>
          <p:cNvPicPr/>
          <p:nvPr/>
        </p:nvPicPr>
        <p:blipFill>
          <a:blip r:embed="rId1"/>
          <a:stretch/>
        </p:blipFill>
        <p:spPr>
          <a:xfrm>
            <a:off x="504360" y="1266840"/>
            <a:ext cx="9588960" cy="4845600"/>
          </a:xfrm>
          <a:prstGeom prst="rect">
            <a:avLst/>
          </a:prstGeom>
          <a:ln>
            <a:noFill/>
          </a:ln>
        </p:spPr>
      </p:pic>
      <p:sp>
        <p:nvSpPr>
          <p:cNvPr id="392" name="CustomShape 3"/>
          <p:cNvSpPr/>
          <p:nvPr/>
        </p:nvSpPr>
        <p:spPr>
          <a:xfrm>
            <a:off x="263520" y="6411600"/>
            <a:ext cx="9006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sp>
        <p:nvSpPr>
          <p:cNvPr id="394"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395" name="" descr=""/>
          <p:cNvPicPr/>
          <p:nvPr/>
        </p:nvPicPr>
        <p:blipFill>
          <a:blip r:embed="rId1"/>
          <a:stretch/>
        </p:blipFill>
        <p:spPr>
          <a:xfrm>
            <a:off x="504360" y="1266840"/>
            <a:ext cx="9588960" cy="4845600"/>
          </a:xfrm>
          <a:prstGeom prst="rect">
            <a:avLst/>
          </a:prstGeom>
          <a:ln>
            <a:noFill/>
          </a:ln>
        </p:spPr>
      </p:pic>
      <p:sp>
        <p:nvSpPr>
          <p:cNvPr id="396" name="CustomShape 3"/>
          <p:cNvSpPr/>
          <p:nvPr/>
        </p:nvSpPr>
        <p:spPr>
          <a:xfrm>
            <a:off x="263520" y="6411600"/>
            <a:ext cx="9006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
        <p:nvSpPr>
          <p:cNvPr id="397" name="CustomShape 4"/>
          <p:cNvSpPr/>
          <p:nvPr/>
        </p:nvSpPr>
        <p:spPr>
          <a:xfrm>
            <a:off x="91440" y="6126480"/>
            <a:ext cx="11246760" cy="620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DejaVu Sans"/>
              </a:rPr>
              <a:t>→ </a:t>
            </a:r>
            <a:r>
              <a:rPr b="0" lang="en-US" sz="1800" spc="-1" strike="noStrike">
                <a:latin typeface="DejaVu Sans"/>
              </a:rPr>
              <a:t>Transactions validated and confirmed by all of the current tips are considered fully confirmed.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Double Spending</a:t>
            </a:r>
            <a:endParaRPr b="0" lang="en-US" sz="2400" spc="-1" strike="noStrike">
              <a:latin typeface="Arial"/>
            </a:endParaRPr>
          </a:p>
        </p:txBody>
      </p:sp>
      <p:sp>
        <p:nvSpPr>
          <p:cNvPr id="399"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400" name="" descr=""/>
          <p:cNvPicPr/>
          <p:nvPr/>
        </p:nvPicPr>
        <p:blipFill>
          <a:blip r:embed="rId1"/>
          <a:stretch/>
        </p:blipFill>
        <p:spPr>
          <a:xfrm>
            <a:off x="504360" y="1296360"/>
            <a:ext cx="10238400" cy="4824360"/>
          </a:xfrm>
          <a:prstGeom prst="rect">
            <a:avLst/>
          </a:prstGeom>
          <a:ln>
            <a:noFill/>
          </a:ln>
        </p:spPr>
      </p:pic>
      <p:sp>
        <p:nvSpPr>
          <p:cNvPr id="401" name="CustomShape 3"/>
          <p:cNvSpPr/>
          <p:nvPr/>
        </p:nvSpPr>
        <p:spPr>
          <a:xfrm>
            <a:off x="263520" y="6411600"/>
            <a:ext cx="9006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47800" cy="49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Advantages of IOTA</a:t>
            </a:r>
            <a:endParaRPr b="0" lang="en-US" sz="2400" spc="-1" strike="noStrike">
              <a:latin typeface="Arial"/>
            </a:endParaRPr>
          </a:p>
        </p:txBody>
      </p:sp>
      <p:sp>
        <p:nvSpPr>
          <p:cNvPr id="403" name="CustomShape 2"/>
          <p:cNvSpPr/>
          <p:nvPr/>
        </p:nvSpPr>
        <p:spPr>
          <a:xfrm>
            <a:off x="335520" y="1268640"/>
            <a:ext cx="10747800" cy="5035320"/>
          </a:xfrm>
          <a:prstGeom prst="rect">
            <a:avLst/>
          </a:prstGeom>
          <a:noFill/>
          <a:ln>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US" sz="1800" spc="-1" strike="noStrike">
              <a:latin typeface="Arial"/>
            </a:endParaRPr>
          </a:p>
        </p:txBody>
      </p:sp>
      <p:sp>
        <p:nvSpPr>
          <p:cNvPr id="404" name="CustomShape 3"/>
          <p:cNvSpPr/>
          <p:nvPr/>
        </p:nvSpPr>
        <p:spPr>
          <a:xfrm>
            <a:off x="0" y="6642720"/>
            <a:ext cx="121867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Offline Transactions</a:t>
            </a:r>
            <a:endParaRPr b="0" lang="en-US" sz="2400" spc="-1" strike="noStrike">
              <a:latin typeface="Arial"/>
            </a:endParaRPr>
          </a:p>
        </p:txBody>
      </p:sp>
      <p:sp>
        <p:nvSpPr>
          <p:cNvPr id="406"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407" name="" descr=""/>
          <p:cNvPicPr/>
          <p:nvPr/>
        </p:nvPicPr>
        <p:blipFill>
          <a:blip r:embed="rId1"/>
          <a:stretch/>
        </p:blipFill>
        <p:spPr>
          <a:xfrm>
            <a:off x="504720" y="1506240"/>
            <a:ext cx="11417400" cy="4742280"/>
          </a:xfrm>
          <a:prstGeom prst="rect">
            <a:avLst/>
          </a:prstGeom>
          <a:ln>
            <a:noFill/>
          </a:ln>
        </p:spPr>
      </p:pic>
      <p:sp>
        <p:nvSpPr>
          <p:cNvPr id="408" name="CustomShape 3"/>
          <p:cNvSpPr/>
          <p:nvPr/>
        </p:nvSpPr>
        <p:spPr>
          <a:xfrm>
            <a:off x="263520" y="6411600"/>
            <a:ext cx="9006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47800" cy="49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410" name="CustomShape 2"/>
          <p:cNvSpPr/>
          <p:nvPr/>
        </p:nvSpPr>
        <p:spPr>
          <a:xfrm>
            <a:off x="335520" y="1268640"/>
            <a:ext cx="10747800" cy="5035320"/>
          </a:xfrm>
          <a:prstGeom prst="rect">
            <a:avLst/>
          </a:prstGeom>
          <a:noFill/>
          <a:ln>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US" sz="1800" spc="-1" strike="noStrike">
              <a:latin typeface="Arial"/>
            </a:endParaRPr>
          </a:p>
        </p:txBody>
      </p:sp>
      <p:sp>
        <p:nvSpPr>
          <p:cNvPr id="411" name="CustomShape 3"/>
          <p:cNvSpPr/>
          <p:nvPr/>
        </p:nvSpPr>
        <p:spPr>
          <a:xfrm>
            <a:off x="0" y="6642720"/>
            <a:ext cx="121867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7800" cy="49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Resources on IOTA</a:t>
            </a:r>
            <a:endParaRPr b="0" lang="en-US" sz="2400" spc="-1" strike="noStrike">
              <a:latin typeface="Arial"/>
            </a:endParaRPr>
          </a:p>
        </p:txBody>
      </p:sp>
      <p:sp>
        <p:nvSpPr>
          <p:cNvPr id="413" name="CustomShape 2"/>
          <p:cNvSpPr/>
          <p:nvPr/>
        </p:nvSpPr>
        <p:spPr>
          <a:xfrm>
            <a:off x="335520" y="1268640"/>
            <a:ext cx="10747800" cy="5035320"/>
          </a:xfrm>
          <a:prstGeom prst="rect">
            <a:avLst/>
          </a:prstGeom>
          <a:noFill/>
          <a:ln>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US" sz="1800" spc="-1" strike="noStrike">
              <a:latin typeface="Arial"/>
            </a:endParaRPr>
          </a:p>
        </p:txBody>
      </p:sp>
      <p:sp>
        <p:nvSpPr>
          <p:cNvPr id="414" name="CustomShape 3"/>
          <p:cNvSpPr/>
          <p:nvPr/>
        </p:nvSpPr>
        <p:spPr>
          <a:xfrm>
            <a:off x="0" y="6642720"/>
            <a:ext cx="121867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1268640"/>
            <a:ext cx="10747800" cy="50353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16" name="CustomShape 2"/>
          <p:cNvSpPr/>
          <p:nvPr/>
        </p:nvSpPr>
        <p:spPr>
          <a:xfrm>
            <a:off x="0" y="6642720"/>
            <a:ext cx="121867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417" name="CustomShape 3"/>
          <p:cNvSpPr/>
          <p:nvPr/>
        </p:nvSpPr>
        <p:spPr>
          <a:xfrm>
            <a:off x="335520" y="764640"/>
            <a:ext cx="10747800" cy="4986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Disclaimer and Further Resources</a:t>
            </a:r>
            <a:endParaRPr b="0" lang="en-US" sz="2400" spc="-1" strike="noStrike">
              <a:latin typeface="Arial"/>
            </a:endParaRPr>
          </a:p>
        </p:txBody>
      </p:sp>
      <p:sp>
        <p:nvSpPr>
          <p:cNvPr id="196"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197"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Distributed consensus</a:t>
            </a:r>
            <a:endParaRPr b="0" lang="en-US" sz="2400" spc="-1" strike="noStrike">
              <a:latin typeface="Arial"/>
            </a:endParaRPr>
          </a:p>
        </p:txBody>
      </p:sp>
      <p:sp>
        <p:nvSpPr>
          <p:cNvPr id="199"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00" name="CustomShape 3"/>
          <p:cNvSpPr/>
          <p:nvPr/>
        </p:nvSpPr>
        <p:spPr>
          <a:xfrm>
            <a:off x="335520" y="1268640"/>
            <a:ext cx="10748160" cy="50356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Two properties must hold:</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process has to terminate with all honest nodes in agreement on one input value.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value must have been generated by an honest node.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Our nodes are trying to agree on the following input:</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Which of the proposed transactions are valid?</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In which order do the transactions appear in the ledger?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Byzantine generals problem</a:t>
            </a:r>
            <a:endParaRPr b="0" lang="en-US" sz="2400" spc="-1" strike="noStrike">
              <a:latin typeface="Arial"/>
            </a:endParaRPr>
          </a:p>
        </p:txBody>
      </p:sp>
      <p:sp>
        <p:nvSpPr>
          <p:cNvPr id="202"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203" name="CustomShape 3"/>
          <p:cNvSpPr/>
          <p:nvPr/>
        </p:nvSpPr>
        <p:spPr>
          <a:xfrm>
            <a:off x="335520" y="1600200"/>
            <a:ext cx="10748160" cy="48481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to_x005F_x000c_and a common time to attack.</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_x005F_x000c_figure below, C does not know what to agree on.</a:t>
            </a:r>
            <a:br/>
            <a:br/>
            <a:br/>
            <a:br/>
            <a:br/>
            <a:br/>
            <a:br/>
            <a:br/>
            <a:br/>
            <a:br/>
            <a:endParaRPr b="0" lang="en-US" sz="1800" spc="-1" strike="noStrike">
              <a:latin typeface="Arial"/>
            </a:endParaRPr>
          </a:p>
        </p:txBody>
      </p:sp>
      <p:pic>
        <p:nvPicPr>
          <p:cNvPr id="204" name="" descr=""/>
          <p:cNvPicPr/>
          <p:nvPr/>
        </p:nvPicPr>
        <p:blipFill>
          <a:blip r:embed="rId1"/>
          <a:stretch/>
        </p:blipFill>
        <p:spPr>
          <a:xfrm>
            <a:off x="2840400" y="4095720"/>
            <a:ext cx="6072840" cy="2324520"/>
          </a:xfrm>
          <a:prstGeom prst="rect">
            <a:avLst/>
          </a:prstGeom>
          <a:ln>
            <a:noFill/>
          </a:ln>
        </p:spPr>
      </p:pic>
      <p:sp>
        <p:nvSpPr>
          <p:cNvPr id="205" name="CustomShape 4"/>
          <p:cNvSpPr/>
          <p:nvPr/>
        </p:nvSpPr>
        <p:spPr>
          <a:xfrm>
            <a:off x="263520" y="6411600"/>
            <a:ext cx="9005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2022-06-15T12:28:35Z</dcterms:modified>
  <cp:revision>3367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